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3"/>
  </p:notesMasterIdLst>
  <p:sldIdLst>
    <p:sldId id="259" r:id="rId3"/>
    <p:sldId id="311" r:id="rId4"/>
    <p:sldId id="312" r:id="rId5"/>
    <p:sldId id="261" r:id="rId6"/>
    <p:sldId id="314" r:id="rId7"/>
    <p:sldId id="313" r:id="rId8"/>
    <p:sldId id="315" r:id="rId9"/>
    <p:sldId id="316" r:id="rId10"/>
    <p:sldId id="317" r:id="rId11"/>
    <p:sldId id="262" r:id="rId12"/>
  </p:sldIdLst>
  <p:sldSz cx="9144000" cy="5143500" type="screen16x9"/>
  <p:notesSz cx="6858000" cy="9144000"/>
  <p:embeddedFontLst>
    <p:embeddedFont>
      <p:font typeface="Dela Gothic One" panose="020B0604020202020204" charset="-128"/>
      <p:regular r:id="rId14"/>
    </p:embeddedFont>
    <p:embeddedFont>
      <p:font typeface="Nunito Light" pitchFamily="2" charset="0"/>
      <p:regular r:id="rId15"/>
      <p: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089E6C-D883-4C71-A24C-78FB08CB5600}">
  <a:tblStyle styleId="{29089E6C-D883-4C71-A24C-78FB08CB56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2558C6-52E5-42FF-A2B3-2226AF9AB2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80bce3324f_1_14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280bce3324f_1_14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26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006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95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2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87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82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36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6" name="Google Shape;106;p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3"/>
          <p:cNvSpPr txBox="1">
            <a:spLocks noGrp="1"/>
          </p:cNvSpPr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505" name="Google Shape;505;p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99" name="Google Shape;5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8221" y="1093850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64" y="4046133"/>
            <a:ext cx="920725" cy="111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98" name="Google Shape;698;p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9"/>
          <p:cNvSpPr txBox="1">
            <a:spLocks noGrp="1"/>
          </p:cNvSpPr>
          <p:nvPr>
            <p:ph type="title"/>
          </p:nvPr>
        </p:nvSpPr>
        <p:spPr>
          <a:xfrm>
            <a:off x="2135550" y="1546313"/>
            <a:ext cx="48729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9"/>
          <p:cNvSpPr txBox="1">
            <a:spLocks noGrp="1"/>
          </p:cNvSpPr>
          <p:nvPr>
            <p:ph type="subTitle" idx="1"/>
          </p:nvPr>
        </p:nvSpPr>
        <p:spPr>
          <a:xfrm>
            <a:off x="2135550" y="2926088"/>
            <a:ext cx="4872900" cy="671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92" name="Google Shape;7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949" y="184137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716" name="Google Shape;1716;p21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0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21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21"/>
          <p:cNvSpPr txBox="1">
            <a:spLocks noGrp="1"/>
          </p:cNvSpPr>
          <p:nvPr>
            <p:ph type="subTitle" idx="2"/>
          </p:nvPr>
        </p:nvSpPr>
        <p:spPr>
          <a:xfrm>
            <a:off x="1155443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811" name="Google Shape;18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452" name="Google Shape;2452;p2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4" name="Google Shape;2544;p28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5" name="Google Shape;25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549" name="Google Shape;2549;p2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41" name="Google Shape;264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2" name="Google Shape;2642;p2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2643" name="Google Shape;26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5" name="Google Shape;26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8" r:id="rId4"/>
    <p:sldLayoutId id="2147483667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48" name="Google Shape;2648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6"/>
          <p:cNvSpPr txBox="1">
            <a:spLocks noGrp="1"/>
          </p:cNvSpPr>
          <p:nvPr>
            <p:ph type="title"/>
          </p:nvPr>
        </p:nvSpPr>
        <p:spPr>
          <a:xfrm>
            <a:off x="2135550" y="738013"/>
            <a:ext cx="4872900" cy="1449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000" b="1" i="0" u="none" strike="noStrike" baseline="0" dirty="0" err="1">
                <a:latin typeface="TimesNewRomanPS-BoldMT"/>
              </a:rPr>
              <a:t>Tugas</a:t>
            </a:r>
            <a:r>
              <a:rPr lang="en-US" sz="2000" b="1" i="0" u="none" strike="noStrike" baseline="0" dirty="0">
                <a:latin typeface="TimesNewRomanPS-BoldMT"/>
              </a:rPr>
              <a:t> </a:t>
            </a:r>
            <a:r>
              <a:rPr lang="en-US" sz="2000" b="1" i="0" u="none" strike="noStrike" baseline="0" dirty="0" err="1">
                <a:latin typeface="TimesNewRomanPS-BoldMT"/>
              </a:rPr>
              <a:t>Kelompok</a:t>
            </a:r>
            <a:br>
              <a:rPr lang="en-US" sz="2000" b="1" i="0" u="none" strike="noStrike" baseline="0" dirty="0">
                <a:latin typeface="TimesNewRomanPS-BoldMT"/>
              </a:rPr>
            </a:br>
            <a:r>
              <a:rPr lang="en-US" sz="2000" b="1" i="0" u="none" strike="noStrike" baseline="0" dirty="0">
                <a:latin typeface="TimesNewRomanPS-BoldMT"/>
              </a:rPr>
              <a:t>STUDI KASUS MINGGU-9</a:t>
            </a:r>
            <a:br>
              <a:rPr lang="en-US" sz="2000" b="1" i="0" u="none" strike="noStrike" baseline="0" dirty="0">
                <a:latin typeface="TimesNewRomanPS-BoldMT"/>
              </a:rPr>
            </a:br>
            <a:r>
              <a:rPr lang="en-US" sz="2000" b="1" i="0" u="none" strike="noStrike" baseline="0" dirty="0">
                <a:latin typeface="TimesNewRomanPS-BoldMT"/>
              </a:rPr>
              <a:t>PBO VII</a:t>
            </a:r>
            <a:endParaRPr sz="2000" dirty="0"/>
          </a:p>
        </p:txBody>
      </p:sp>
      <p:sp>
        <p:nvSpPr>
          <p:cNvPr id="2695" name="Google Shape;2695;p36"/>
          <p:cNvSpPr txBox="1">
            <a:spLocks noGrp="1"/>
          </p:cNvSpPr>
          <p:nvPr>
            <p:ph type="subTitle" idx="1"/>
          </p:nvPr>
        </p:nvSpPr>
        <p:spPr>
          <a:xfrm>
            <a:off x="1790870" y="2716436"/>
            <a:ext cx="4194695" cy="1449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Oleh: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Akbar Ramadhan (5220411243)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Alif Arya Kusuma (5220411242)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Zaki</a:t>
            </a:r>
            <a:r>
              <a:rPr lang="en-US" dirty="0"/>
              <a:t> W (5220411248)</a:t>
            </a:r>
            <a:endParaRPr dirty="0"/>
          </a:p>
        </p:txBody>
      </p:sp>
      <p:grpSp>
        <p:nvGrpSpPr>
          <p:cNvPr id="2696" name="Google Shape;2696;p36"/>
          <p:cNvGrpSpPr/>
          <p:nvPr/>
        </p:nvGrpSpPr>
        <p:grpSpPr>
          <a:xfrm rot="-1831611">
            <a:off x="7569422" y="1724935"/>
            <a:ext cx="1494115" cy="1693616"/>
            <a:chOff x="178525" y="-142275"/>
            <a:chExt cx="1686123" cy="1911261"/>
          </a:xfrm>
        </p:grpSpPr>
        <p:sp>
          <p:nvSpPr>
            <p:cNvPr id="2697" name="Google Shape;2697;p36"/>
            <p:cNvSpPr/>
            <p:nvPr/>
          </p:nvSpPr>
          <p:spPr>
            <a:xfrm>
              <a:off x="191285" y="-142275"/>
              <a:ext cx="1673363" cy="1907771"/>
            </a:xfrm>
            <a:custGeom>
              <a:avLst/>
              <a:gdLst/>
              <a:ahLst/>
              <a:cxnLst/>
              <a:rect l="l" t="t" r="r" b="b"/>
              <a:pathLst>
                <a:path w="145415" h="165785" extrusionOk="0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6"/>
            <p:cNvSpPr/>
            <p:nvPr/>
          </p:nvSpPr>
          <p:spPr>
            <a:xfrm>
              <a:off x="178525" y="1566627"/>
              <a:ext cx="257630" cy="202359"/>
            </a:xfrm>
            <a:custGeom>
              <a:avLst/>
              <a:gdLst/>
              <a:ahLst/>
              <a:cxnLst/>
              <a:rect l="l" t="t" r="r" b="b"/>
              <a:pathLst>
                <a:path w="22388" h="17585" extrusionOk="0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9" name="Google Shape;26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892">
            <a:off x="1831477" y="112810"/>
            <a:ext cx="557221" cy="55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79927">
            <a:off x="6511285" y="3220350"/>
            <a:ext cx="3940510" cy="449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2013">
            <a:off x="5635765" y="-1958269"/>
            <a:ext cx="4128947" cy="384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27231">
            <a:off x="-3522256" y="897992"/>
            <a:ext cx="4713811" cy="467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Class</a:t>
            </a:r>
            <a:endParaRPr dirty="0"/>
          </a:p>
        </p:txBody>
      </p:sp>
      <p:sp>
        <p:nvSpPr>
          <p:cNvPr id="2726" name="Google Shape;2726;p39"/>
          <p:cNvSpPr txBox="1">
            <a:spLocks noGrp="1"/>
          </p:cNvSpPr>
          <p:nvPr>
            <p:ph type="subTitle" idx="1"/>
          </p:nvPr>
        </p:nvSpPr>
        <p:spPr>
          <a:xfrm>
            <a:off x="343516" y="2355793"/>
            <a:ext cx="4639301" cy="1606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Code pada baris </a:t>
            </a:r>
            <a:r>
              <a:rPr lang="en-US" dirty="0" err="1">
                <a:solidFill>
                  <a:schemeClr val="dk2"/>
                </a:solidFill>
              </a:rPr>
              <a:t>ke</a:t>
            </a:r>
            <a:r>
              <a:rPr lang="en-US" dirty="0">
                <a:solidFill>
                  <a:schemeClr val="dk2"/>
                </a:solidFill>
              </a:rPr>
              <a:t> 2 </a:t>
            </a:r>
            <a:r>
              <a:rPr lang="en-US" dirty="0" err="1">
                <a:solidFill>
                  <a:schemeClr val="dk2"/>
                </a:solidFill>
              </a:rPr>
              <a:t>diatas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merupakan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objek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untuk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mengisi</a:t>
            </a:r>
            <a:r>
              <a:rPr lang="en-US" dirty="0">
                <a:solidFill>
                  <a:schemeClr val="dk2"/>
                </a:solidFill>
              </a:rPr>
              <a:t> value pada </a:t>
            </a:r>
            <a:r>
              <a:rPr lang="en-US" dirty="0" err="1">
                <a:solidFill>
                  <a:schemeClr val="dk2"/>
                </a:solidFill>
              </a:rPr>
              <a:t>atribut</a:t>
            </a:r>
            <a:r>
              <a:rPr lang="en-US" dirty="0">
                <a:solidFill>
                  <a:schemeClr val="dk2"/>
                </a:solidFill>
              </a:rPr>
              <a:t> class </a:t>
            </a:r>
            <a:r>
              <a:rPr lang="en-US" dirty="0" err="1">
                <a:solidFill>
                  <a:schemeClr val="dk2"/>
                </a:solidFill>
              </a:rPr>
              <a:t>Ayam</a:t>
            </a:r>
            <a:r>
              <a:rPr lang="en-US" dirty="0">
                <a:solidFill>
                  <a:schemeClr val="dk2"/>
                </a:solidFill>
              </a:rPr>
              <a:t> dan pada baris 3 </a:t>
            </a:r>
            <a:r>
              <a:rPr lang="en-US" dirty="0" err="1">
                <a:solidFill>
                  <a:schemeClr val="dk2"/>
                </a:solidFill>
              </a:rPr>
              <a:t>berfungsi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untuk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menampilkan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atau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mencetak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hasil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dari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objek</a:t>
            </a:r>
            <a:r>
              <a:rPr lang="en-US" dirty="0">
                <a:solidFill>
                  <a:schemeClr val="dk2"/>
                </a:solidFill>
              </a:rPr>
              <a:t> pada code baris </a:t>
            </a:r>
            <a:r>
              <a:rPr lang="en-US" dirty="0" err="1">
                <a:solidFill>
                  <a:schemeClr val="dk2"/>
                </a:solidFill>
              </a:rPr>
              <a:t>ke</a:t>
            </a:r>
            <a:r>
              <a:rPr lang="en-US" dirty="0">
                <a:solidFill>
                  <a:schemeClr val="dk2"/>
                </a:solidFill>
              </a:rPr>
              <a:t> 2.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727" name="Google Shape;27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937">
            <a:off x="8120646" y="227769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70">
            <a:off x="5286867" y="1155314"/>
            <a:ext cx="5342420" cy="5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32FF9-63A1-D229-21D4-1B17D4D49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8" t="20363" r="3375" b="19459"/>
          <a:stretch/>
        </p:blipFill>
        <p:spPr>
          <a:xfrm>
            <a:off x="343517" y="1216223"/>
            <a:ext cx="8519160" cy="941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70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</a:t>
            </a:r>
            <a:endParaRPr dirty="0"/>
          </a:p>
        </p:txBody>
      </p:sp>
      <p:sp>
        <p:nvSpPr>
          <p:cNvPr id="3311" name="Google Shape;3311;p70"/>
          <p:cNvSpPr txBox="1"/>
          <p:nvPr/>
        </p:nvSpPr>
        <p:spPr>
          <a:xfrm>
            <a:off x="716700" y="1188000"/>
            <a:ext cx="77106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</a:rPr>
              <a:t>UML </a:t>
            </a:r>
            <a:r>
              <a:rPr lang="en-US" dirty="0" err="1">
                <a:solidFill>
                  <a:srgbClr val="FFFFFF"/>
                </a:solidFill>
              </a:rPr>
              <a:t>atau</a:t>
            </a:r>
            <a:r>
              <a:rPr lang="en-US" dirty="0">
                <a:solidFill>
                  <a:srgbClr val="FFFFFF"/>
                </a:solidFill>
              </a:rPr>
              <a:t> Unified Modeling Language </a:t>
            </a:r>
            <a:r>
              <a:rPr lang="en-US" dirty="0" err="1">
                <a:solidFill>
                  <a:srgbClr val="FFFFFF"/>
                </a:solidFill>
              </a:rPr>
              <a:t>adalah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bahasa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pemodelan</a:t>
            </a:r>
            <a:r>
              <a:rPr lang="en-US" dirty="0">
                <a:solidFill>
                  <a:srgbClr val="FFFFFF"/>
                </a:solidFill>
              </a:rPr>
              <a:t> visual yang </a:t>
            </a:r>
            <a:r>
              <a:rPr lang="en-US" dirty="0" err="1">
                <a:solidFill>
                  <a:srgbClr val="FFFFFF"/>
                </a:solidFill>
              </a:rPr>
              <a:t>digunakan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merancang</a:t>
            </a:r>
            <a:r>
              <a:rPr lang="en-US" dirty="0">
                <a:solidFill>
                  <a:srgbClr val="FFFFFF"/>
                </a:solidFill>
              </a:rPr>
              <a:t> dan </a:t>
            </a:r>
            <a:r>
              <a:rPr lang="en-US" dirty="0" err="1">
                <a:solidFill>
                  <a:srgbClr val="FFFFFF"/>
                </a:solidFill>
              </a:rPr>
              <a:t>memodelkan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. UML </a:t>
            </a:r>
            <a:r>
              <a:rPr lang="en-US" dirty="0" err="1">
                <a:solidFill>
                  <a:srgbClr val="FFFFFF"/>
                </a:solidFill>
              </a:rPr>
              <a:t>menyediakan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sekumpulan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notasi</a:t>
            </a:r>
            <a:r>
              <a:rPr lang="en-US" dirty="0">
                <a:solidFill>
                  <a:srgbClr val="FFFFFF"/>
                </a:solidFill>
              </a:rPr>
              <a:t> dan diagram yang </a:t>
            </a:r>
            <a:r>
              <a:rPr lang="en-US" dirty="0" err="1">
                <a:solidFill>
                  <a:srgbClr val="FFFFFF"/>
                </a:solidFill>
              </a:rPr>
              <a:t>dapat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menggambarkan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berbagai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aspek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termasuk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struktur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perilaku</a:t>
            </a:r>
            <a:r>
              <a:rPr lang="en-US" dirty="0">
                <a:solidFill>
                  <a:srgbClr val="FFFFFF"/>
                </a:solidFill>
              </a:rPr>
              <a:t>, dan </a:t>
            </a:r>
            <a:r>
              <a:rPr lang="en-US" dirty="0" err="1">
                <a:solidFill>
                  <a:srgbClr val="FFFFFF"/>
                </a:solidFill>
              </a:rPr>
              <a:t>interaksinya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FFFFFF"/>
                </a:solidFill>
              </a:rPr>
              <a:t>Fungsi</a:t>
            </a:r>
            <a:r>
              <a:rPr lang="en-US" dirty="0">
                <a:solidFill>
                  <a:srgbClr val="FFFFFF"/>
                </a:solidFill>
              </a:rPr>
              <a:t> UML </a:t>
            </a:r>
            <a:r>
              <a:rPr lang="en-US" dirty="0" err="1">
                <a:solidFill>
                  <a:srgbClr val="FFFFFF"/>
                </a:solidFill>
              </a:rPr>
              <a:t>adalah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membantu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pengembang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memahami</a:t>
            </a:r>
            <a:r>
              <a:rPr lang="en-US" dirty="0">
                <a:solidFill>
                  <a:srgbClr val="FFFFFF"/>
                </a:solidFill>
              </a:rPr>
              <a:t> dan </a:t>
            </a:r>
            <a:r>
              <a:rPr lang="en-US" dirty="0" err="1">
                <a:solidFill>
                  <a:srgbClr val="FFFFFF"/>
                </a:solidFill>
              </a:rPr>
              <a:t>merancang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cara</a:t>
            </a:r>
            <a:r>
              <a:rPr lang="en-US" dirty="0">
                <a:solidFill>
                  <a:srgbClr val="FFFFFF"/>
                </a:solidFill>
              </a:rPr>
              <a:t> yang </a:t>
            </a:r>
            <a:r>
              <a:rPr lang="en-US" dirty="0" err="1">
                <a:solidFill>
                  <a:srgbClr val="FFFFFF"/>
                </a:solidFill>
              </a:rPr>
              <a:t>jelas</a:t>
            </a:r>
            <a:r>
              <a:rPr lang="en-US" dirty="0">
                <a:solidFill>
                  <a:srgbClr val="FFFFFF"/>
                </a:solidFill>
              </a:rPr>
              <a:t> dan </a:t>
            </a:r>
            <a:r>
              <a:rPr lang="en-US" dirty="0" err="1">
                <a:solidFill>
                  <a:srgbClr val="FFFFFF"/>
                </a:solidFill>
              </a:rPr>
              <a:t>konsisten</a:t>
            </a:r>
            <a:r>
              <a:rPr lang="en-US" dirty="0">
                <a:solidFill>
                  <a:srgbClr val="FFFFFF"/>
                </a:solidFill>
              </a:rPr>
              <a:t>. UML </a:t>
            </a:r>
            <a:r>
              <a:rPr lang="en-US" dirty="0" err="1">
                <a:solidFill>
                  <a:srgbClr val="FFFFFF"/>
                </a:solidFill>
              </a:rPr>
              <a:t>dapat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berbagai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keperluan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termasuk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Pengembangan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baru</a:t>
            </a:r>
            <a:endParaRPr lang="en-US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Rekayasa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ulang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yang </a:t>
            </a:r>
            <a:r>
              <a:rPr lang="en-US" dirty="0" err="1">
                <a:solidFill>
                  <a:srgbClr val="FFFFFF"/>
                </a:solidFill>
              </a:rPr>
              <a:t>ada</a:t>
            </a:r>
            <a:endParaRPr lang="en-US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Dokumentasi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Komunikasi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antara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pengembangan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0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7" name="Google Shape;27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1318004" y="1669937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Program</a:t>
            </a:r>
            <a:endParaRPr dirty="0"/>
          </a:p>
        </p:txBody>
      </p:sp>
      <p:cxnSp>
        <p:nvCxnSpPr>
          <p:cNvPr id="2710" name="Google Shape;2710;p37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37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2" name="Google Shape;27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75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lass Animal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__,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konstruktor</a:t>
            </a:r>
            <a:r>
              <a:rPr lang="en-US" dirty="0"/>
              <a:t>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Animal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atribut-atribut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lass Animal digunakan sebagai class induk. </a:t>
            </a:r>
            <a:r>
              <a:rPr lang="en-US" dirty="0"/>
              <a:t>C</a:t>
            </a:r>
            <a:r>
              <a:rPr lang="en" dirty="0"/>
              <a:t>lass ini berisi atribut : Nama, Sifat, Ukuran, Kaki dan atribut kelas tersebut bersifat public.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65-53A0-CC97-7272-E245B36B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3" t="15930" r="7570" b="15804"/>
          <a:stretch/>
        </p:blipFill>
        <p:spPr>
          <a:xfrm>
            <a:off x="712800" y="1765576"/>
            <a:ext cx="4095080" cy="16123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</a:t>
            </a:r>
            <a:r>
              <a:rPr lang="en-US" dirty="0" err="1"/>
              <a:t>Mamalia</a:t>
            </a:r>
            <a:r>
              <a:rPr lang="en-US" dirty="0"/>
              <a:t>(Animal)</a:t>
            </a:r>
            <a:br>
              <a:rPr lang="en-US" dirty="0"/>
            </a:b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4"/>
            <a:ext cx="3040800" cy="2611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code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Mamalia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mamalia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bisa_jalan</a:t>
            </a:r>
            <a:r>
              <a:rPr lang="en-US" dirty="0"/>
              <a:t> dan </a:t>
            </a:r>
            <a:r>
              <a:rPr lang="en-US" dirty="0" err="1"/>
              <a:t>jenis_mamalia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F384-891C-2C0B-5BF7-B96F75EFF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4" t="17443" r="5508" b="16756"/>
          <a:stretch/>
        </p:blipFill>
        <p:spPr>
          <a:xfrm>
            <a:off x="300382" y="2037822"/>
            <a:ext cx="4435340" cy="10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Aves(Animal)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Aves yang juga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burung</a:t>
            </a:r>
            <a:r>
              <a:rPr lang="en-US" dirty="0"/>
              <a:t> (</a:t>
            </a:r>
            <a:r>
              <a:rPr lang="en-US" dirty="0" err="1"/>
              <a:t>aves</a:t>
            </a:r>
            <a:r>
              <a:rPr lang="en-US" dirty="0"/>
              <a:t>)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bisa_terbang</a:t>
            </a:r>
            <a:r>
              <a:rPr lang="en-US" dirty="0"/>
              <a:t> dan </a:t>
            </a:r>
            <a:r>
              <a:rPr lang="en-US" dirty="0" err="1"/>
              <a:t>jenis_aves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E19FF-C3EE-082D-C77C-DBD55C2F4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" t="16198" r="5459" b="15704"/>
          <a:stretch/>
        </p:blipFill>
        <p:spPr>
          <a:xfrm>
            <a:off x="243627" y="1957939"/>
            <a:ext cx="4505371" cy="12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75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Ayam(Aves)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Ayam</a:t>
            </a:r>
            <a:r>
              <a:rPr lang="en-US" dirty="0"/>
              <a:t>,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ayam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jenis_ayam</a:t>
            </a:r>
            <a:r>
              <a:rPr lang="en-US" dirty="0"/>
              <a:t> dan </a:t>
            </a:r>
            <a:r>
              <a:rPr lang="en-US" dirty="0" err="1"/>
              <a:t>bisa_diadu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CA9D-765D-1A91-652F-26B6B79FC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1" t="17219" r="4251" b="16430"/>
          <a:stretch/>
        </p:blipFill>
        <p:spPr>
          <a:xfrm>
            <a:off x="70957" y="1890644"/>
            <a:ext cx="4876800" cy="15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7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Merpati(Aves)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Merpati</a:t>
            </a:r>
            <a:r>
              <a:rPr lang="en-US" dirty="0"/>
              <a:t>,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konstruktor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 dan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mewariskan</a:t>
            </a:r>
            <a:r>
              <a:rPr lang="en-US" dirty="0"/>
              <a:t> </a:t>
            </a:r>
            <a:r>
              <a:rPr lang="en-US" dirty="0" err="1"/>
              <a:t>atribut-atribut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induknya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, </a:t>
            </a:r>
            <a:r>
              <a:rPr lang="en-US" dirty="0" err="1"/>
              <a:t>sifat</a:t>
            </a:r>
            <a:r>
              <a:rPr lang="en-US" dirty="0"/>
              <a:t>, </a:t>
            </a:r>
            <a:r>
              <a:rPr lang="en-US" dirty="0" err="1"/>
              <a:t>ukuran</a:t>
            </a:r>
            <a:r>
              <a:rPr lang="en-US" dirty="0"/>
              <a:t>, kaki, </a:t>
            </a:r>
            <a:r>
              <a:rPr lang="en-US" dirty="0" err="1"/>
              <a:t>bisa_terbang</a:t>
            </a:r>
            <a:r>
              <a:rPr lang="en-US" dirty="0"/>
              <a:t>, dan </a:t>
            </a:r>
            <a:r>
              <a:rPr lang="en-US" dirty="0" err="1"/>
              <a:t>jenis_aves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class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55629-06E2-DCC6-F799-835E64854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7" t="18408" r="5701" b="19273"/>
          <a:stretch/>
        </p:blipFill>
        <p:spPr>
          <a:xfrm>
            <a:off x="197982" y="1966673"/>
            <a:ext cx="4546297" cy="12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Polimorfisme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62996" y="1341120"/>
            <a:ext cx="3746664" cy="2713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Kedua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tanda</a:t>
            </a:r>
            <a:r>
              <a:rPr lang="en-US" sz="1100" dirty="0"/>
              <a:t> </a:t>
            </a:r>
            <a:r>
              <a:rPr lang="en-US" sz="1100" dirty="0" err="1"/>
              <a:t>tangan</a:t>
            </a:r>
            <a:r>
              <a:rPr lang="en-US" sz="1100" dirty="0"/>
              <a:t> yang </a:t>
            </a:r>
            <a:r>
              <a:rPr lang="en-US" sz="1100" dirty="0" err="1"/>
              <a:t>sama</a:t>
            </a:r>
            <a:r>
              <a:rPr lang="en-US" sz="1100" dirty="0"/>
              <a:t> (</a:t>
            </a:r>
            <a:r>
              <a:rPr lang="en-US" sz="1100" dirty="0" err="1"/>
              <a:t>nama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dan parameter yang </a:t>
            </a:r>
            <a:r>
              <a:rPr lang="en-US" sz="1100" dirty="0" err="1"/>
              <a:t>sama</a:t>
            </a:r>
            <a:r>
              <a:rPr lang="en-US" sz="1100" dirty="0"/>
              <a:t>), </a:t>
            </a:r>
            <a:r>
              <a:rPr lang="en-US" sz="1100" dirty="0" err="1"/>
              <a:t>tetapi</a:t>
            </a:r>
            <a:r>
              <a:rPr lang="en-US" sz="1100" dirty="0"/>
              <a:t> </a:t>
            </a:r>
            <a:r>
              <a:rPr lang="en-US" sz="1100" dirty="0" err="1"/>
              <a:t>implementasinya</a:t>
            </a:r>
            <a:r>
              <a:rPr lang="en-US" sz="1100" dirty="0"/>
              <a:t> </a:t>
            </a:r>
            <a:r>
              <a:rPr lang="en-US" sz="1100" dirty="0" err="1"/>
              <a:t>berbeda</a:t>
            </a:r>
            <a:r>
              <a:rPr lang="en-US" sz="1100" dirty="0"/>
              <a:t>. </a:t>
            </a:r>
            <a:r>
              <a:rPr lang="en-US" sz="1100" dirty="0" err="1"/>
              <a:t>Implementasi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pada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Mamalia</a:t>
            </a:r>
            <a:r>
              <a:rPr lang="en-US" sz="1100" dirty="0"/>
              <a:t> </a:t>
            </a:r>
            <a:r>
              <a:rPr lang="en-US" sz="1100" dirty="0" err="1"/>
              <a:t>mencetak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spesifik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hewan</a:t>
            </a:r>
            <a:r>
              <a:rPr lang="en-US" sz="1100" dirty="0"/>
              <a:t> </a:t>
            </a:r>
            <a:r>
              <a:rPr lang="en-US" sz="1100" dirty="0" err="1"/>
              <a:t>mamalia</a:t>
            </a:r>
            <a:r>
              <a:rPr lang="en-US" sz="1100" dirty="0"/>
              <a:t>, </a:t>
            </a:r>
            <a:r>
              <a:rPr lang="en-US" sz="1100" dirty="0" err="1"/>
              <a:t>sedangkan</a:t>
            </a:r>
            <a:r>
              <a:rPr lang="en-US" sz="1100" dirty="0"/>
              <a:t> </a:t>
            </a:r>
            <a:r>
              <a:rPr lang="en-US" sz="1100" dirty="0" err="1"/>
              <a:t>implementasi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pada </a:t>
            </a:r>
            <a:r>
              <a:rPr lang="en-US" sz="1100" dirty="0" err="1"/>
              <a:t>kelas</a:t>
            </a:r>
            <a:r>
              <a:rPr lang="en-US" sz="1100" dirty="0"/>
              <a:t> Aves </a:t>
            </a:r>
            <a:r>
              <a:rPr lang="en-US" sz="1100" dirty="0" err="1"/>
              <a:t>mencetak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spesifik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hewan</a:t>
            </a:r>
            <a:r>
              <a:rPr lang="en-US" sz="1100" dirty="0"/>
              <a:t> </a:t>
            </a:r>
            <a:r>
              <a:rPr lang="en-US" sz="1100" dirty="0" err="1"/>
              <a:t>aves</a:t>
            </a:r>
            <a:r>
              <a:rPr lang="en-US" sz="11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polimorfisme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, Anda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pada </a:t>
            </a:r>
            <a:r>
              <a:rPr lang="en-US" sz="1100" dirty="0" err="1"/>
              <a:t>objek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Mamalia</a:t>
            </a:r>
            <a:r>
              <a:rPr lang="en-US" sz="1100" dirty="0"/>
              <a:t> </a:t>
            </a:r>
            <a:r>
              <a:rPr lang="en-US" sz="1100" dirty="0" err="1"/>
              <a:t>atau</a:t>
            </a:r>
            <a:r>
              <a:rPr lang="en-US" sz="1100" dirty="0"/>
              <a:t> Aves </a:t>
            </a:r>
            <a:r>
              <a:rPr lang="en-US" sz="1100" dirty="0" err="1"/>
              <a:t>tanpa</a:t>
            </a:r>
            <a:r>
              <a:rPr lang="en-US" sz="1100" dirty="0"/>
              <a:t> </a:t>
            </a:r>
            <a:r>
              <a:rPr lang="en-US" sz="1100" dirty="0" err="1"/>
              <a:t>harus</a:t>
            </a:r>
            <a:r>
              <a:rPr lang="en-US" sz="1100" dirty="0"/>
              <a:t> </a:t>
            </a:r>
            <a:r>
              <a:rPr lang="en-US" sz="1100" dirty="0" err="1"/>
              <a:t>tahu</a:t>
            </a:r>
            <a:r>
              <a:rPr lang="en-US" sz="1100" dirty="0"/>
              <a:t> </a:t>
            </a:r>
            <a:r>
              <a:rPr lang="en-US" sz="1100" dirty="0" err="1"/>
              <a:t>implementasi</a:t>
            </a:r>
            <a:r>
              <a:rPr lang="en-US" sz="1100" dirty="0"/>
              <a:t> </a:t>
            </a:r>
            <a:r>
              <a:rPr lang="en-US" sz="1100" dirty="0" err="1"/>
              <a:t>internalnya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</a:t>
            </a:r>
            <a:r>
              <a:rPr lang="en-US" sz="1100" dirty="0" err="1"/>
              <a:t>rinci</a:t>
            </a:r>
            <a:r>
              <a:rPr lang="en-US" sz="1100" dirty="0"/>
              <a:t>. </a:t>
            </a:r>
            <a:r>
              <a:rPr lang="en-US" sz="1100" dirty="0" err="1"/>
              <a:t>Polimorfisme</a:t>
            </a:r>
            <a:r>
              <a:rPr lang="en-US" sz="1100" dirty="0"/>
              <a:t> </a:t>
            </a:r>
            <a:r>
              <a:rPr lang="en-US" sz="1100" dirty="0" err="1"/>
              <a:t>meningkatkan</a:t>
            </a:r>
            <a:r>
              <a:rPr lang="en-US" sz="1100" dirty="0"/>
              <a:t> </a:t>
            </a:r>
            <a:r>
              <a:rPr lang="en-US" sz="1100" dirty="0" err="1"/>
              <a:t>fleksibilitas</a:t>
            </a:r>
            <a:r>
              <a:rPr lang="en-US" sz="1100" dirty="0"/>
              <a:t> dan </a:t>
            </a:r>
            <a:r>
              <a:rPr lang="en-US" sz="1100" dirty="0" err="1"/>
              <a:t>pemahaman</a:t>
            </a:r>
            <a:r>
              <a:rPr lang="en-US" sz="1100" dirty="0"/>
              <a:t> </a:t>
            </a:r>
            <a:r>
              <a:rPr lang="en-US" sz="1100" dirty="0" err="1"/>
              <a:t>kode</a:t>
            </a:r>
            <a:r>
              <a:rPr lang="en-US" sz="1100" dirty="0"/>
              <a:t>,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yang </a:t>
            </a:r>
            <a:r>
              <a:rPr lang="en-US" sz="1100" dirty="0" err="1"/>
              <a:t>sama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digunakan</a:t>
            </a:r>
            <a:r>
              <a:rPr lang="en-US" sz="1100" dirty="0"/>
              <a:t> pada </a:t>
            </a:r>
            <a:r>
              <a:rPr lang="en-US" sz="1100" dirty="0" err="1"/>
              <a:t>objek</a:t>
            </a:r>
            <a:r>
              <a:rPr lang="en-US" sz="1100" dirty="0"/>
              <a:t> yang </a:t>
            </a:r>
            <a:r>
              <a:rPr lang="en-US" sz="1100" dirty="0" err="1"/>
              <a:t>berbeda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hasil</a:t>
            </a:r>
            <a:r>
              <a:rPr lang="en-US" sz="1100" dirty="0"/>
              <a:t> yang </a:t>
            </a:r>
            <a:r>
              <a:rPr lang="en-US" sz="1100" dirty="0" err="1"/>
              <a:t>sesuai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jenis</a:t>
            </a:r>
            <a:r>
              <a:rPr lang="en-US" sz="1100" dirty="0"/>
              <a:t> </a:t>
            </a:r>
            <a:r>
              <a:rPr lang="en-US" sz="1100" dirty="0" err="1"/>
              <a:t>objek</a:t>
            </a:r>
            <a:r>
              <a:rPr lang="en-US" sz="1100" dirty="0"/>
              <a:t> </a:t>
            </a:r>
            <a:r>
              <a:rPr lang="en-US" sz="1100" dirty="0" err="1"/>
              <a:t>tersebut</a:t>
            </a:r>
            <a:r>
              <a:rPr lang="en-US" sz="11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2DF8F-AF6A-D126-6D3D-1F8B1D703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1" t="7606" r="5634" b="8229"/>
          <a:stretch/>
        </p:blipFill>
        <p:spPr>
          <a:xfrm>
            <a:off x="720000" y="1341120"/>
            <a:ext cx="393201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6105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Growth through Affiliate Programs by Slidesgo">
  <a:themeElements>
    <a:clrScheme name="Simple Light">
      <a:dk1>
        <a:srgbClr val="1CD9FE"/>
      </a:dk1>
      <a:lt1>
        <a:srgbClr val="161A2C"/>
      </a:lt1>
      <a:dk2>
        <a:srgbClr val="FFFFFF"/>
      </a:dk2>
      <a:lt2>
        <a:srgbClr val="9464DE"/>
      </a:lt2>
      <a:accent1>
        <a:srgbClr val="F78A4B"/>
      </a:accent1>
      <a:accent2>
        <a:srgbClr val="1128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D9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On-screen Show (16:9)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TimesNewRomanPS-BoldMT</vt:lpstr>
      <vt:lpstr>Raleway</vt:lpstr>
      <vt:lpstr>Dela Gothic One</vt:lpstr>
      <vt:lpstr>Proxima Nova</vt:lpstr>
      <vt:lpstr>Open Sans</vt:lpstr>
      <vt:lpstr>Arial</vt:lpstr>
      <vt:lpstr>Nunito Light</vt:lpstr>
      <vt:lpstr>Business Growth through Affiliate Programs by Slidesgo</vt:lpstr>
      <vt:lpstr>Slidesgo Final Pages</vt:lpstr>
      <vt:lpstr>Tugas Kelompok STUDI KASUS MINGGU-9 PBO VII</vt:lpstr>
      <vt:lpstr>UML</vt:lpstr>
      <vt:lpstr>Code Program</vt:lpstr>
      <vt:lpstr>Class Animal</vt:lpstr>
      <vt:lpstr>class Mamalia(Animal) </vt:lpstr>
      <vt:lpstr>Class Aves(Animal)</vt:lpstr>
      <vt:lpstr>Class Ayam(Aves)</vt:lpstr>
      <vt:lpstr>Class Merpati(Aves)</vt:lpstr>
      <vt:lpstr>Polimorfisme</vt:lpstr>
      <vt:lpstr>Object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Kelompok STUDI KASUS MINGGU-9 PBO VII</dc:title>
  <dc:creator>Akbar</dc:creator>
  <cp:lastModifiedBy>Akbar Ramadhan</cp:lastModifiedBy>
  <cp:revision>1</cp:revision>
  <dcterms:modified xsi:type="dcterms:W3CDTF">2023-12-11T15:34:35Z</dcterms:modified>
</cp:coreProperties>
</file>